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5"/>
  </p:notesMasterIdLst>
  <p:sldIdLst>
    <p:sldId id="258" r:id="rId2"/>
    <p:sldId id="259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1" r:id="rId12"/>
    <p:sldId id="290" r:id="rId13"/>
    <p:sldId id="292" r:id="rId14"/>
    <p:sldId id="293" r:id="rId15"/>
    <p:sldId id="294" r:id="rId16"/>
    <p:sldId id="295" r:id="rId17"/>
    <p:sldId id="296" r:id="rId18"/>
    <p:sldId id="298" r:id="rId19"/>
    <p:sldId id="299" r:id="rId20"/>
    <p:sldId id="300" r:id="rId21"/>
    <p:sldId id="301" r:id="rId22"/>
    <p:sldId id="302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721F"/>
    <a:srgbClr val="161616"/>
    <a:srgbClr val="F9F9F9"/>
    <a:srgbClr val="FDDC7B"/>
    <a:srgbClr val="1E2126"/>
    <a:srgbClr val="1F2126"/>
    <a:srgbClr val="101010"/>
    <a:srgbClr val="13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86" autoAdjust="0"/>
  </p:normalViewPr>
  <p:slideViewPr>
    <p:cSldViewPr snapToGrid="0">
      <p:cViewPr varScale="1">
        <p:scale>
          <a:sx n="106" d="100"/>
          <a:sy n="106" d="100"/>
        </p:scale>
        <p:origin x="12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C917C-ADE0-4667-AC9B-2CA11474A3CA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D5F2B-21F2-47ED-B2A9-88806500C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08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02fec3706b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02fec3706b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8CA58-C1C0-442E-8C24-D2869954715E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39C6-63C3-4A70-98AF-D6D07EFC2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097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8CA58-C1C0-442E-8C24-D2869954715E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39C6-63C3-4A70-98AF-D6D07EFC2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250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8CA58-C1C0-442E-8C24-D2869954715E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39C6-63C3-4A70-98AF-D6D07EFC2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617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8CA58-C1C0-442E-8C24-D2869954715E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39C6-63C3-4A70-98AF-D6D07EFC291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2441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8CA58-C1C0-442E-8C24-D2869954715E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39C6-63C3-4A70-98AF-D6D07EFC2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033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8CA58-C1C0-442E-8C24-D2869954715E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39C6-63C3-4A70-98AF-D6D07EFC2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06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8CA58-C1C0-442E-8C24-D2869954715E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39C6-63C3-4A70-98AF-D6D07EFC2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945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8CA58-C1C0-442E-8C24-D2869954715E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39C6-63C3-4A70-98AF-D6D07EFC2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779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8CA58-C1C0-442E-8C24-D2869954715E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39C6-63C3-4A70-98AF-D6D07EFC2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992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14618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8CA58-C1C0-442E-8C24-D2869954715E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39C6-63C3-4A70-98AF-D6D07EFC2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221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8CA58-C1C0-442E-8C24-D2869954715E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39C6-63C3-4A70-98AF-D6D07EFC2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26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8CA58-C1C0-442E-8C24-D2869954715E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39C6-63C3-4A70-98AF-D6D07EFC2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849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8CA58-C1C0-442E-8C24-D2869954715E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39C6-63C3-4A70-98AF-D6D07EFC2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155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8CA58-C1C0-442E-8C24-D2869954715E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39C6-63C3-4A70-98AF-D6D07EFC2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911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8CA58-C1C0-442E-8C24-D2869954715E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39C6-63C3-4A70-98AF-D6D07EFC2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626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8CA58-C1C0-442E-8C24-D2869954715E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39C6-63C3-4A70-98AF-D6D07EFC2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07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8CA58-C1C0-442E-8C24-D2869954715E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39C6-63C3-4A70-98AF-D6D07EFC2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942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AA8CA58-C1C0-442E-8C24-D2869954715E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97439C6-63C3-4A70-98AF-D6D07EFC2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5562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ttps://t4.ftcdn.net/jpg/04/21/26/29/360_F_421262964_m0P9n7apyIGEqevH6gTSPNcaDZML5W4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8"/>
          <a:stretch/>
        </p:blipFill>
        <p:spPr bwMode="auto">
          <a:xfrm>
            <a:off x="0" y="0"/>
            <a:ext cx="12496799" cy="6990757"/>
          </a:xfrm>
          <a:prstGeom prst="rect">
            <a:avLst/>
          </a:prstGeom>
          <a:noFill/>
          <a:ln>
            <a:solidFill>
              <a:srgbClr val="1E212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5F318927-8662-418B-8501-8A60BFCDF6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6" t="18113" r="13292" b="27031"/>
          <a:stretch/>
        </p:blipFill>
        <p:spPr>
          <a:xfrm>
            <a:off x="1166570" y="2213856"/>
            <a:ext cx="4372968" cy="23968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Прямоугольник 9"/>
          <p:cNvSpPr/>
          <p:nvPr/>
        </p:nvSpPr>
        <p:spPr>
          <a:xfrm>
            <a:off x="6429772" y="4610755"/>
            <a:ext cx="5599300" cy="1698171"/>
          </a:xfrm>
          <a:prstGeom prst="rect">
            <a:avLst/>
          </a:prstGeom>
          <a:solidFill>
            <a:srgbClr val="1F2126"/>
          </a:solidFill>
          <a:ln>
            <a:solidFill>
              <a:srgbClr val="1E2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C396BD-24E0-4B78-B4AC-D4418AEE754C}"/>
              </a:ext>
            </a:extLst>
          </p:cNvPr>
          <p:cNvSpPr txBox="1"/>
          <p:nvPr/>
        </p:nvSpPr>
        <p:spPr>
          <a:xfrm>
            <a:off x="5539538" y="1495959"/>
            <a:ext cx="66524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01484" y="485303"/>
            <a:ext cx="9501640" cy="55399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защититься от копирования </a:t>
            </a:r>
          </a:p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маркетплейсах?</a:t>
            </a:r>
          </a:p>
          <a:p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Выступающие: Москалёв Ю.М.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Орешкина Д.И.</a:t>
            </a:r>
          </a:p>
        </p:txBody>
      </p:sp>
    </p:spTree>
    <p:extLst>
      <p:ext uri="{BB962C8B-B14F-4D97-AF65-F5344CB8AC3E}">
        <p14:creationId xmlns:p14="http://schemas.microsoft.com/office/powerpoint/2010/main" val="383930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ED9C91C3-B811-40D1-A88C-62F56FCABF88}"/>
              </a:ext>
            </a:extLst>
          </p:cNvPr>
          <p:cNvSpPr/>
          <p:nvPr/>
        </p:nvSpPr>
        <p:spPr>
          <a:xfrm>
            <a:off x="0" y="321770"/>
            <a:ext cx="12192000" cy="83099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F540F4-D8FD-4C9C-8A2B-477381A1BC3A}"/>
              </a:ext>
            </a:extLst>
          </p:cNvPr>
          <p:cNvSpPr txBox="1"/>
          <p:nvPr/>
        </p:nvSpPr>
        <p:spPr>
          <a:xfrm>
            <a:off x="-2552700" y="-91752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Начало бизнеса в России</a:t>
            </a:r>
          </a:p>
        </p:txBody>
      </p:sp>
      <p:pic>
        <p:nvPicPr>
          <p:cNvPr id="7" name="Picture 6" descr="https://t4.ftcdn.net/jpg/04/21/26/29/360_F_421262964_m0P9n7apyIGEqevH6gTSPNcaDZML5W4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8"/>
          <a:stretch/>
        </p:blipFill>
        <p:spPr bwMode="auto">
          <a:xfrm>
            <a:off x="0" y="0"/>
            <a:ext cx="12496799" cy="6990757"/>
          </a:xfrm>
          <a:prstGeom prst="rect">
            <a:avLst/>
          </a:prstGeom>
          <a:noFill/>
          <a:ln>
            <a:solidFill>
              <a:srgbClr val="1E212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429772" y="4610755"/>
            <a:ext cx="5599300" cy="1698171"/>
          </a:xfrm>
          <a:prstGeom prst="rect">
            <a:avLst/>
          </a:prstGeom>
          <a:solidFill>
            <a:srgbClr val="1F2126"/>
          </a:solidFill>
          <a:ln>
            <a:solidFill>
              <a:srgbClr val="1E2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421C7F-5C85-4F82-B855-1BD446D78CD7}"/>
              </a:ext>
            </a:extLst>
          </p:cNvPr>
          <p:cNvSpPr txBox="1"/>
          <p:nvPr/>
        </p:nvSpPr>
        <p:spPr>
          <a:xfrm>
            <a:off x="2620527" y="1170216"/>
            <a:ext cx="761849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45021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021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b="1" dirty="0">
                <a:latin typeface="Times New Roman"/>
                <a:ea typeface="Times New Roman"/>
                <a:cs typeface="Times New Roman"/>
                <a:sym typeface="Times New Roman"/>
              </a:rPr>
              <a:t>Ответственность за нарушения предусмотренная на маркетплейсах</a:t>
            </a:r>
            <a:endParaRPr lang="ru-RU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021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За нарушения авторских прав предусмотрена ответственность:</a:t>
            </a:r>
          </a:p>
          <a:p>
            <a:pPr marL="0" lvl="0" indent="45021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- если чужой контент обнаружили на интернет-площадке еще до начала продаж, нарушитель обязан выплатить до 200 тысяч рублей;</a:t>
            </a:r>
          </a:p>
          <a:p>
            <a:pPr marL="0" lvl="0" indent="45021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- в случае если выяснилось, что часть товаров реализована благодаря украденной интеллектуальной собственности, то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селлеру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придется заплатить до 1,5 миллиона рублей;</a:t>
            </a:r>
          </a:p>
          <a:p>
            <a:pPr marL="0" lvl="0" indent="45021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- если нарушитель реализует товар, и заработал более 1 миллиона, то штраф составит до 5 миллионов рублей.</a:t>
            </a:r>
          </a:p>
          <a:p>
            <a:pPr marL="0" lvl="0" indent="45021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Также маркетплейсы в борьбе с нарушениями вводят </a:t>
            </a:r>
            <a:r>
              <a:rPr lang="ru-RU" sz="1800" b="1" dirty="0">
                <a:latin typeface="Times New Roman"/>
                <a:ea typeface="Times New Roman"/>
                <a:cs typeface="Times New Roman"/>
                <a:sym typeface="Times New Roman"/>
              </a:rPr>
              <a:t>собственные санкции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lvl="0" indent="45021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021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Обычно маркетплейсы разделяют ответственность за нарушение интеллектуальных прав. Поэтому на площадках действуют внутренние механизмы защиты от контрафакта.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86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ED9C91C3-B811-40D1-A88C-62F56FCABF88}"/>
              </a:ext>
            </a:extLst>
          </p:cNvPr>
          <p:cNvSpPr/>
          <p:nvPr/>
        </p:nvSpPr>
        <p:spPr>
          <a:xfrm>
            <a:off x="0" y="321770"/>
            <a:ext cx="12192000" cy="83099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F540F4-D8FD-4C9C-8A2B-477381A1BC3A}"/>
              </a:ext>
            </a:extLst>
          </p:cNvPr>
          <p:cNvSpPr txBox="1"/>
          <p:nvPr/>
        </p:nvSpPr>
        <p:spPr>
          <a:xfrm>
            <a:off x="-2552700" y="-91752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Начало бизнеса в России</a:t>
            </a:r>
          </a:p>
        </p:txBody>
      </p:sp>
      <p:pic>
        <p:nvPicPr>
          <p:cNvPr id="7" name="Picture 6" descr="https://t4.ftcdn.net/jpg/04/21/26/29/360_F_421262964_m0P9n7apyIGEqevH6gTSPNcaDZML5W4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8"/>
          <a:stretch/>
        </p:blipFill>
        <p:spPr bwMode="auto">
          <a:xfrm>
            <a:off x="0" y="0"/>
            <a:ext cx="12496799" cy="6990757"/>
          </a:xfrm>
          <a:prstGeom prst="rect">
            <a:avLst/>
          </a:prstGeom>
          <a:noFill/>
          <a:ln>
            <a:solidFill>
              <a:srgbClr val="1E212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429772" y="4610755"/>
            <a:ext cx="5599300" cy="1698171"/>
          </a:xfrm>
          <a:prstGeom prst="rect">
            <a:avLst/>
          </a:prstGeom>
          <a:solidFill>
            <a:srgbClr val="1F2126"/>
          </a:solidFill>
          <a:ln>
            <a:solidFill>
              <a:srgbClr val="1E2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421C7F-5C85-4F82-B855-1BD446D78CD7}"/>
              </a:ext>
            </a:extLst>
          </p:cNvPr>
          <p:cNvSpPr txBox="1"/>
          <p:nvPr/>
        </p:nvSpPr>
        <p:spPr>
          <a:xfrm>
            <a:off x="2520635" y="1474537"/>
            <a:ext cx="7618490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45021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b="1" dirty="0">
                <a:latin typeface="Times New Roman"/>
                <a:ea typeface="Times New Roman"/>
                <a:cs typeface="Times New Roman"/>
                <a:sym typeface="Times New Roman"/>
              </a:rPr>
              <a:t>Нарушение авторских прав на Wildberries </a:t>
            </a:r>
          </a:p>
          <a:p>
            <a:pPr marL="0" lvl="0" indent="45021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sz="16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021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Данный Маркетплейс лояльно относится к продавцам и не требует во время регистрации предоставлять документы. </a:t>
            </a:r>
          </a:p>
          <a:p>
            <a:pPr marL="0" lvl="0" indent="45021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В договоре оферты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Wildberries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указано, что продавец, в случае выявления факта использования чужой интеллектуальной собственности, возмещает ущерб и убытки, нанесенный правообладателю и маркетплейсу в течении семи дней.</a:t>
            </a:r>
          </a:p>
          <a:p>
            <a:pPr marL="0" lvl="0" indent="45021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Wildberries</a:t>
            </a:r>
            <a:r>
              <a:rPr lang="ru-RU" sz="18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в июле 2023 г. в договор оферты ввел штраф в размере 25 тысяч рублей за каждый факт копирования чужого контента. То есть, если нарушение будет обнаружено в четырех карточках, суммарный штраф составит уже 100 тысяч. Так же данный Маркетплейс может в любой момент заблокировать карточку товара при обращении правообладателя товарного знака или патента — до выяснения обстоятельств или без возможности восстановления.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0363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ED9C91C3-B811-40D1-A88C-62F56FCABF88}"/>
              </a:ext>
            </a:extLst>
          </p:cNvPr>
          <p:cNvSpPr/>
          <p:nvPr/>
        </p:nvSpPr>
        <p:spPr>
          <a:xfrm>
            <a:off x="0" y="321770"/>
            <a:ext cx="12192000" cy="83099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F540F4-D8FD-4C9C-8A2B-477381A1BC3A}"/>
              </a:ext>
            </a:extLst>
          </p:cNvPr>
          <p:cNvSpPr txBox="1"/>
          <p:nvPr/>
        </p:nvSpPr>
        <p:spPr>
          <a:xfrm>
            <a:off x="-2552700" y="-91752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Начало бизнеса в России</a:t>
            </a:r>
          </a:p>
        </p:txBody>
      </p:sp>
      <p:pic>
        <p:nvPicPr>
          <p:cNvPr id="7" name="Picture 6" descr="https://t4.ftcdn.net/jpg/04/21/26/29/360_F_421262964_m0P9n7apyIGEqevH6gTSPNcaDZML5W4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8"/>
          <a:stretch/>
        </p:blipFill>
        <p:spPr bwMode="auto">
          <a:xfrm>
            <a:off x="0" y="0"/>
            <a:ext cx="12496799" cy="6990757"/>
          </a:xfrm>
          <a:prstGeom prst="rect">
            <a:avLst/>
          </a:prstGeom>
          <a:noFill/>
          <a:ln>
            <a:solidFill>
              <a:srgbClr val="1E212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429772" y="4610755"/>
            <a:ext cx="5599300" cy="1698171"/>
          </a:xfrm>
          <a:prstGeom prst="rect">
            <a:avLst/>
          </a:prstGeom>
          <a:solidFill>
            <a:srgbClr val="1F2126"/>
          </a:solidFill>
          <a:ln>
            <a:solidFill>
              <a:srgbClr val="1E2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421C7F-5C85-4F82-B855-1BD446D78CD7}"/>
              </a:ext>
            </a:extLst>
          </p:cNvPr>
          <p:cNvSpPr txBox="1"/>
          <p:nvPr/>
        </p:nvSpPr>
        <p:spPr>
          <a:xfrm>
            <a:off x="2795258" y="1740632"/>
            <a:ext cx="7618490" cy="4376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45021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9385"/>
              <a:buFont typeface="Arial"/>
              <a:buNone/>
            </a:pPr>
            <a:endParaRPr lang="ru-RU" sz="12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9385"/>
              <a:buFont typeface="Arial"/>
              <a:buNone/>
            </a:pPr>
            <a:r>
              <a:rPr lang="ru-RU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ru" b="1" dirty="0">
                <a:latin typeface="Times New Roman"/>
                <a:ea typeface="Times New Roman"/>
                <a:cs typeface="Times New Roman"/>
                <a:sym typeface="Times New Roman"/>
              </a:rPr>
              <a:t>Нарушение авторских прав на OZON</a:t>
            </a:r>
            <a:endParaRPr lang="ru-RU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9385"/>
              <a:buFont typeface="Arial"/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У этой площадки условия регистрации продавцов немного отличаются от предыдущей. Маркетплейс сразу требует от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селлеров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документы, подтверждающие наличие лицензий и прав на интеллектуальную собственность, и тщательно проверяет все документы перед началом сотрудничества. 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9385"/>
              <a:buFont typeface="Arial"/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              У площадки есть своя юридическая служба, которая разрешает подобные конфликты. OZON оставляет за собой право связаться с возможным правообладателем, если возникнут сомнения в честности </a:t>
            </a:r>
            <a:r>
              <a:rPr lang="ru-RU" dirty="0" err="1">
                <a:latin typeface="Times New Roman"/>
                <a:ea typeface="Times New Roman"/>
                <a:cs typeface="Times New Roman"/>
                <a:sym typeface="Times New Roman"/>
              </a:rPr>
              <a:t>селлера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. Также площадка при первом требовании выдает владельцу контента или товарного знака данные нарушителя для урегулирования спора в досудебном порядке. 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8176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ED9C91C3-B811-40D1-A88C-62F56FCABF88}"/>
              </a:ext>
            </a:extLst>
          </p:cNvPr>
          <p:cNvSpPr/>
          <p:nvPr/>
        </p:nvSpPr>
        <p:spPr>
          <a:xfrm>
            <a:off x="0" y="321770"/>
            <a:ext cx="12192000" cy="83099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F540F4-D8FD-4C9C-8A2B-477381A1BC3A}"/>
              </a:ext>
            </a:extLst>
          </p:cNvPr>
          <p:cNvSpPr txBox="1"/>
          <p:nvPr/>
        </p:nvSpPr>
        <p:spPr>
          <a:xfrm>
            <a:off x="-2552700" y="-91752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Начало бизнеса в России</a:t>
            </a:r>
          </a:p>
        </p:txBody>
      </p:sp>
      <p:pic>
        <p:nvPicPr>
          <p:cNvPr id="7" name="Picture 6" descr="https://t4.ftcdn.net/jpg/04/21/26/29/360_F_421262964_m0P9n7apyIGEqevH6gTSPNcaDZML5W4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8"/>
          <a:stretch/>
        </p:blipFill>
        <p:spPr bwMode="auto">
          <a:xfrm>
            <a:off x="0" y="0"/>
            <a:ext cx="12496799" cy="6990757"/>
          </a:xfrm>
          <a:prstGeom prst="rect">
            <a:avLst/>
          </a:prstGeom>
          <a:noFill/>
          <a:ln>
            <a:solidFill>
              <a:srgbClr val="1E212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429772" y="4610755"/>
            <a:ext cx="5599300" cy="1698171"/>
          </a:xfrm>
          <a:prstGeom prst="rect">
            <a:avLst/>
          </a:prstGeom>
          <a:solidFill>
            <a:srgbClr val="1F2126"/>
          </a:solidFill>
          <a:ln>
            <a:solidFill>
              <a:srgbClr val="1E2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421C7F-5C85-4F82-B855-1BD446D78CD7}"/>
              </a:ext>
            </a:extLst>
          </p:cNvPr>
          <p:cNvSpPr txBox="1"/>
          <p:nvPr/>
        </p:nvSpPr>
        <p:spPr>
          <a:xfrm>
            <a:off x="2152800" y="2504213"/>
            <a:ext cx="761849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ru-RU" b="1" dirty="0" err="1">
                <a:latin typeface="Times New Roman"/>
                <a:ea typeface="Times New Roman"/>
                <a:cs typeface="Times New Roman"/>
                <a:sym typeface="Times New Roman"/>
              </a:rPr>
              <a:t>Сбермегамаркет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за аналогичное нарушение требует 30 тысяч. А если правообладатель подаст на маркетплейс в суд, подражателю придется оплатить все издержки. </a:t>
            </a:r>
            <a:endParaRPr lang="ru-RU" sz="2200" dirty="0"/>
          </a:p>
          <a:p>
            <a:pPr algn="ctr">
              <a:buClr>
                <a:schemeClr val="dk1"/>
              </a:buClr>
              <a:buSzPts val="1100"/>
            </a:pPr>
            <a:r>
              <a:rPr lang="ru-RU" sz="18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Яндекс.Маркет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при повторном нарушении блокирует личный кабинет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селлера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пожизненно. Восстановить его будет нельзя ни при каких условиях. Если возникнет спор и правообладатель потребует у маркетплейса компенсацию, выплачивать ее будет недобросовестный продавец. 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2862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ED9C91C3-B811-40D1-A88C-62F56FCABF88}"/>
              </a:ext>
            </a:extLst>
          </p:cNvPr>
          <p:cNvSpPr/>
          <p:nvPr/>
        </p:nvSpPr>
        <p:spPr>
          <a:xfrm>
            <a:off x="0" y="321770"/>
            <a:ext cx="12192000" cy="83099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F540F4-D8FD-4C9C-8A2B-477381A1BC3A}"/>
              </a:ext>
            </a:extLst>
          </p:cNvPr>
          <p:cNvSpPr txBox="1"/>
          <p:nvPr/>
        </p:nvSpPr>
        <p:spPr>
          <a:xfrm>
            <a:off x="-2552700" y="-91752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Начало бизнеса в России</a:t>
            </a:r>
          </a:p>
        </p:txBody>
      </p:sp>
      <p:pic>
        <p:nvPicPr>
          <p:cNvPr id="7" name="Picture 6" descr="https://t4.ftcdn.net/jpg/04/21/26/29/360_F_421262964_m0P9n7apyIGEqevH6gTSPNcaDZML5W4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8"/>
          <a:stretch/>
        </p:blipFill>
        <p:spPr bwMode="auto">
          <a:xfrm>
            <a:off x="0" y="0"/>
            <a:ext cx="12496799" cy="6990757"/>
          </a:xfrm>
          <a:prstGeom prst="rect">
            <a:avLst/>
          </a:prstGeom>
          <a:noFill/>
          <a:ln>
            <a:solidFill>
              <a:srgbClr val="1E212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429772" y="4610755"/>
            <a:ext cx="5599300" cy="1698171"/>
          </a:xfrm>
          <a:prstGeom prst="rect">
            <a:avLst/>
          </a:prstGeom>
          <a:solidFill>
            <a:srgbClr val="1F2126"/>
          </a:solidFill>
          <a:ln>
            <a:solidFill>
              <a:srgbClr val="1E2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421C7F-5C85-4F82-B855-1BD446D78CD7}"/>
              </a:ext>
            </a:extLst>
          </p:cNvPr>
          <p:cNvSpPr txBox="1"/>
          <p:nvPr/>
        </p:nvSpPr>
        <p:spPr>
          <a:xfrm>
            <a:off x="2532707" y="1943765"/>
            <a:ext cx="761849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45021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b="1" dirty="0">
                <a:latin typeface="Times New Roman"/>
                <a:ea typeface="Times New Roman"/>
                <a:cs typeface="Times New Roman"/>
                <a:sym typeface="Times New Roman"/>
              </a:rPr>
              <a:t>Стратегия борьбы с нарушениями</a:t>
            </a:r>
            <a:endParaRPr lang="ru-RU"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021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Есть определенный порядок действий, который поможет разобраться с нарушением прав на интеллектуальную собственность на маркетплейсе. Первое, что нужно сделать – это подготовить досудебную претензию, хотя она и не обязательна в неимущественных спорах. Направить ее можно, например, через онлайн-форму на сайте или через личный кабинет на WB (Цифровой арбитраж). Претензия при этом должна быть максимально обоснованной: важно приложить все необходимые документы, которые подтвердят права на спорное обозначение:</a:t>
            </a:r>
          </a:p>
          <a:p>
            <a:pPr marL="0" lvl="0" indent="45021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-  Для брендов достаточно свидетельства на товарный знак</a:t>
            </a:r>
          </a:p>
          <a:p>
            <a:pPr marL="0" lvl="0" indent="45021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-  Для патентов требуется заключение патентной экспертизы</a:t>
            </a:r>
          </a:p>
          <a:p>
            <a:pPr marL="0" lvl="0" indent="45021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- Для объектов авторского права: скриншоты, документ о депонировании, подтверждение прав.</a:t>
            </a:r>
          </a:p>
          <a:p>
            <a:pPr algn="ctr">
              <a:buClr>
                <a:schemeClr val="dk1"/>
              </a:buClr>
              <a:buSzPts val="1100"/>
            </a:pPr>
            <a:endParaRPr lang="ru"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66074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ED9C91C3-B811-40D1-A88C-62F56FCABF88}"/>
              </a:ext>
            </a:extLst>
          </p:cNvPr>
          <p:cNvSpPr/>
          <p:nvPr/>
        </p:nvSpPr>
        <p:spPr>
          <a:xfrm>
            <a:off x="0" y="321770"/>
            <a:ext cx="12192000" cy="83099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F540F4-D8FD-4C9C-8A2B-477381A1BC3A}"/>
              </a:ext>
            </a:extLst>
          </p:cNvPr>
          <p:cNvSpPr txBox="1"/>
          <p:nvPr/>
        </p:nvSpPr>
        <p:spPr>
          <a:xfrm>
            <a:off x="-2552700" y="-91752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Начало бизнеса в России</a:t>
            </a:r>
          </a:p>
        </p:txBody>
      </p:sp>
      <p:pic>
        <p:nvPicPr>
          <p:cNvPr id="7" name="Picture 6" descr="https://t4.ftcdn.net/jpg/04/21/26/29/360_F_421262964_m0P9n7apyIGEqevH6gTSPNcaDZML5W4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8"/>
          <a:stretch/>
        </p:blipFill>
        <p:spPr bwMode="auto">
          <a:xfrm>
            <a:off x="0" y="0"/>
            <a:ext cx="12496799" cy="6990757"/>
          </a:xfrm>
          <a:prstGeom prst="rect">
            <a:avLst/>
          </a:prstGeom>
          <a:noFill/>
          <a:ln>
            <a:solidFill>
              <a:srgbClr val="1E212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429772" y="4610755"/>
            <a:ext cx="5599300" cy="1698171"/>
          </a:xfrm>
          <a:prstGeom prst="rect">
            <a:avLst/>
          </a:prstGeom>
          <a:solidFill>
            <a:srgbClr val="1F2126"/>
          </a:solidFill>
          <a:ln>
            <a:solidFill>
              <a:srgbClr val="1E2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421C7F-5C85-4F82-B855-1BD446D78CD7}"/>
              </a:ext>
            </a:extLst>
          </p:cNvPr>
          <p:cNvSpPr txBox="1"/>
          <p:nvPr/>
        </p:nvSpPr>
        <p:spPr>
          <a:xfrm>
            <a:off x="2876739" y="1888577"/>
            <a:ext cx="7618490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45021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b="1" dirty="0">
                <a:latin typeface="Times New Roman"/>
                <a:ea typeface="Times New Roman"/>
                <a:cs typeface="Times New Roman"/>
                <a:sym typeface="Times New Roman"/>
              </a:rPr>
              <a:t> Как доказывать нарушение?</a:t>
            </a:r>
          </a:p>
          <a:p>
            <a:pPr marL="0" lvl="0" indent="45021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b="1" dirty="0">
                <a:latin typeface="Times New Roman"/>
                <a:ea typeface="Times New Roman"/>
                <a:cs typeface="Times New Roman"/>
                <a:sym typeface="Times New Roman"/>
              </a:rPr>
              <a:t>Шаг первый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– доказать принадлежность и полномочия.</a:t>
            </a:r>
          </a:p>
          <a:p>
            <a:pPr marL="0" lvl="0" indent="45021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021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Суду нужно предоставить документы, которые подтверждают права на спорный объект. </a:t>
            </a:r>
          </a:p>
          <a:p>
            <a:pPr marL="0" lvl="0" indent="45021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Если нарушено право на товарный знак, это свидетельство Роспатента, в котором указано наименование и правообладатель. </a:t>
            </a:r>
          </a:p>
          <a:p>
            <a:pPr marL="0" lvl="0" indent="45021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Если объект был создан сторонним подрядчиком, поможет трудовой договор, техническое задание и тому подобное.</a:t>
            </a:r>
          </a:p>
          <a:p>
            <a:pPr marL="0" lvl="0" indent="45021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ru-RU" sz="1800" b="1" dirty="0">
                <a:latin typeface="Times New Roman"/>
                <a:ea typeface="Times New Roman"/>
                <a:cs typeface="Times New Roman"/>
                <a:sym typeface="Times New Roman"/>
              </a:rPr>
              <a:t>           Шаг второй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– доказать нарушение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800" dirty="0">
                <a:latin typeface="Times New Roman"/>
                <a:ea typeface="Times New Roman"/>
                <a:cs typeface="Times New Roman"/>
                <a:sym typeface="Times New Roman"/>
              </a:rPr>
              <a:t>           Правообладателю товарного знака потребуется доказать реализацию товара под его обозначением.</a:t>
            </a:r>
          </a:p>
        </p:txBody>
      </p:sp>
    </p:spTree>
    <p:extLst>
      <p:ext uri="{BB962C8B-B14F-4D97-AF65-F5344CB8AC3E}">
        <p14:creationId xmlns:p14="http://schemas.microsoft.com/office/powerpoint/2010/main" val="987911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ED9C91C3-B811-40D1-A88C-62F56FCABF88}"/>
              </a:ext>
            </a:extLst>
          </p:cNvPr>
          <p:cNvSpPr/>
          <p:nvPr/>
        </p:nvSpPr>
        <p:spPr>
          <a:xfrm>
            <a:off x="0" y="321770"/>
            <a:ext cx="12192000" cy="83099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F540F4-D8FD-4C9C-8A2B-477381A1BC3A}"/>
              </a:ext>
            </a:extLst>
          </p:cNvPr>
          <p:cNvSpPr txBox="1"/>
          <p:nvPr/>
        </p:nvSpPr>
        <p:spPr>
          <a:xfrm>
            <a:off x="-2552700" y="-91752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Начало бизнеса в России</a:t>
            </a:r>
          </a:p>
        </p:txBody>
      </p:sp>
      <p:pic>
        <p:nvPicPr>
          <p:cNvPr id="7" name="Picture 6" descr="https://t4.ftcdn.net/jpg/04/21/26/29/360_F_421262964_m0P9n7apyIGEqevH6gTSPNcaDZML5W4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8"/>
          <a:stretch/>
        </p:blipFill>
        <p:spPr bwMode="auto">
          <a:xfrm>
            <a:off x="0" y="0"/>
            <a:ext cx="12496799" cy="6990757"/>
          </a:xfrm>
          <a:prstGeom prst="rect">
            <a:avLst/>
          </a:prstGeom>
          <a:noFill/>
          <a:ln>
            <a:solidFill>
              <a:srgbClr val="1E212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429772" y="4610755"/>
            <a:ext cx="5599300" cy="1698171"/>
          </a:xfrm>
          <a:prstGeom prst="rect">
            <a:avLst/>
          </a:prstGeom>
          <a:solidFill>
            <a:srgbClr val="1F2126"/>
          </a:solidFill>
          <a:ln>
            <a:solidFill>
              <a:srgbClr val="1E2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421C7F-5C85-4F82-B855-1BD446D78CD7}"/>
              </a:ext>
            </a:extLst>
          </p:cNvPr>
          <p:cNvSpPr txBox="1"/>
          <p:nvPr/>
        </p:nvSpPr>
        <p:spPr>
          <a:xfrm>
            <a:off x="2620527" y="2247245"/>
            <a:ext cx="761849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45021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b="1" dirty="0">
                <a:latin typeface="Times New Roman"/>
                <a:ea typeface="Times New Roman"/>
                <a:cs typeface="Times New Roman"/>
                <a:sym typeface="Times New Roman"/>
              </a:rPr>
              <a:t>Как же доказывать нарушение</a:t>
            </a:r>
          </a:p>
          <a:p>
            <a:pPr marL="0" lvl="0" indent="45021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sz="18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021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b="1" dirty="0">
                <a:latin typeface="Times New Roman"/>
                <a:ea typeface="Times New Roman"/>
                <a:cs typeface="Times New Roman"/>
                <a:sym typeface="Times New Roman"/>
              </a:rPr>
              <a:t>Шаг третий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– сформулировать требования и рассчитать компенсацию.</a:t>
            </a:r>
          </a:p>
          <a:p>
            <a:pPr marL="0" lvl="0" indent="45021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021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Если испрашивается компенсация, на этом этапе нужно подсчитать ее сумму. Правообладателю нужно будет доказать стоимость одного товара и численность реализованных единиц. </a:t>
            </a:r>
          </a:p>
          <a:p>
            <a:pPr marL="0" lvl="0" indent="45021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021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Доказать стоимость объекта авторского права (фото или видео) при этом сложнее.</a:t>
            </a:r>
            <a:endParaRPr lang="ru-RU" sz="2400" dirty="0"/>
          </a:p>
          <a:p>
            <a:pPr marL="0" lvl="0" indent="45021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"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1017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ED9C91C3-B811-40D1-A88C-62F56FCABF88}"/>
              </a:ext>
            </a:extLst>
          </p:cNvPr>
          <p:cNvSpPr/>
          <p:nvPr/>
        </p:nvSpPr>
        <p:spPr>
          <a:xfrm>
            <a:off x="0" y="321770"/>
            <a:ext cx="12192000" cy="83099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F540F4-D8FD-4C9C-8A2B-477381A1BC3A}"/>
              </a:ext>
            </a:extLst>
          </p:cNvPr>
          <p:cNvSpPr txBox="1"/>
          <p:nvPr/>
        </p:nvSpPr>
        <p:spPr>
          <a:xfrm>
            <a:off x="-2552700" y="-91752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Начало бизнеса в России</a:t>
            </a:r>
          </a:p>
        </p:txBody>
      </p:sp>
      <p:pic>
        <p:nvPicPr>
          <p:cNvPr id="7" name="Picture 6" descr="https://t4.ftcdn.net/jpg/04/21/26/29/360_F_421262964_m0P9n7apyIGEqevH6gTSPNcaDZML5W4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8"/>
          <a:stretch/>
        </p:blipFill>
        <p:spPr bwMode="auto">
          <a:xfrm>
            <a:off x="0" y="0"/>
            <a:ext cx="12496799" cy="6990757"/>
          </a:xfrm>
          <a:prstGeom prst="rect">
            <a:avLst/>
          </a:prstGeom>
          <a:noFill/>
          <a:ln>
            <a:solidFill>
              <a:srgbClr val="1E212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429772" y="4610755"/>
            <a:ext cx="5599300" cy="1698171"/>
          </a:xfrm>
          <a:prstGeom prst="rect">
            <a:avLst/>
          </a:prstGeom>
          <a:solidFill>
            <a:srgbClr val="1F2126"/>
          </a:solidFill>
          <a:ln>
            <a:solidFill>
              <a:srgbClr val="1E2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421C7F-5C85-4F82-B855-1BD446D78CD7}"/>
              </a:ext>
            </a:extLst>
          </p:cNvPr>
          <p:cNvSpPr txBox="1"/>
          <p:nvPr/>
        </p:nvSpPr>
        <p:spPr>
          <a:xfrm>
            <a:off x="2532707" y="2043520"/>
            <a:ext cx="761849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b="1" dirty="0">
                <a:latin typeface="Times New Roman"/>
                <a:ea typeface="Times New Roman"/>
                <a:cs typeface="Times New Roman"/>
                <a:sym typeface="Times New Roman"/>
              </a:rPr>
              <a:t>С кем судиться и как считать компенсацию</a:t>
            </a:r>
          </a:p>
          <a:p>
            <a:pPr marL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" sz="18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021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Для брендов достаточно свидетельства на товарный знак</a:t>
            </a:r>
          </a:p>
          <a:p>
            <a:pPr marL="0" lvl="0" indent="45021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021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-  Для патентов требуется заключение патентной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экспенезависимая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оценка. Примечательно, что нарушитель моя могут самыми разными: от компенсации до блокировки продавца. Все зависит от того, как именно отреагировал маркетплейс на досудебную претензию. Это определит и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ответчика.жет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использовать несколько объектов авторского права в одной карточке, и это будет считаться одним нарушением, а не несколькими. Это нужно учитывать.</a:t>
            </a:r>
          </a:p>
          <a:p>
            <a:pPr marL="0" lvl="0" indent="45021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- Для объектов авторского права: скриншоты, документ о депонировании, подтверждение прав.</a:t>
            </a:r>
          </a:p>
          <a:p>
            <a:pPr marL="0" lvl="0" indent="45021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"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96221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1522" y="0"/>
            <a:ext cx="78486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ED9C91C3-B811-40D1-A88C-62F56FCABF88}"/>
              </a:ext>
            </a:extLst>
          </p:cNvPr>
          <p:cNvSpPr/>
          <p:nvPr/>
        </p:nvSpPr>
        <p:spPr>
          <a:xfrm>
            <a:off x="0" y="321770"/>
            <a:ext cx="12192000" cy="83099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F540F4-D8FD-4C9C-8A2B-477381A1BC3A}"/>
              </a:ext>
            </a:extLst>
          </p:cNvPr>
          <p:cNvSpPr txBox="1"/>
          <p:nvPr/>
        </p:nvSpPr>
        <p:spPr>
          <a:xfrm>
            <a:off x="-2552700" y="-91752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Начало бизнеса в России</a:t>
            </a:r>
          </a:p>
        </p:txBody>
      </p:sp>
      <p:pic>
        <p:nvPicPr>
          <p:cNvPr id="7" name="Picture 6" descr="https://t4.ftcdn.net/jpg/04/21/26/29/360_F_421262964_m0P9n7apyIGEqevH6gTSPNcaDZML5W4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8"/>
          <a:stretch/>
        </p:blipFill>
        <p:spPr bwMode="auto">
          <a:xfrm>
            <a:off x="0" y="0"/>
            <a:ext cx="12496799" cy="6990757"/>
          </a:xfrm>
          <a:prstGeom prst="rect">
            <a:avLst/>
          </a:prstGeom>
          <a:noFill/>
          <a:ln>
            <a:solidFill>
              <a:srgbClr val="1E212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429772" y="4610755"/>
            <a:ext cx="5599300" cy="1698171"/>
          </a:xfrm>
          <a:prstGeom prst="rect">
            <a:avLst/>
          </a:prstGeom>
          <a:solidFill>
            <a:srgbClr val="1F2126"/>
          </a:solidFill>
          <a:ln>
            <a:solidFill>
              <a:srgbClr val="1E2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421C7F-5C85-4F82-B855-1BD446D78CD7}"/>
              </a:ext>
            </a:extLst>
          </p:cNvPr>
          <p:cNvSpPr txBox="1"/>
          <p:nvPr/>
        </p:nvSpPr>
        <p:spPr>
          <a:xfrm>
            <a:off x="2547796" y="2247245"/>
            <a:ext cx="761849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45021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latin typeface="Times New Roman"/>
                <a:ea typeface="Times New Roman"/>
                <a:cs typeface="Times New Roman"/>
                <a:sym typeface="Times New Roman"/>
              </a:rPr>
              <a:t>Почему компенсация, а не убытки?</a:t>
            </a:r>
          </a:p>
          <a:p>
            <a:pPr marL="0" lvl="0" indent="45021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021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Взыскивать с нарушителя убытки сложнее по двум причинам:</a:t>
            </a:r>
          </a:p>
          <a:p>
            <a:pPr marL="0" lvl="0" indent="45021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265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</a:pP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Причинно-следственная связь. Правообладателю придется доказывать связь между своими убытками и действиями продавца. Сделать это проблематично.</a:t>
            </a:r>
          </a:p>
          <a:p>
            <a:pPr marL="0" lvl="0" indent="45021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265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</a:pP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2.    Подтверждение. Размер заявленных к взысканию убытков еще нужно подтвердить – ни один суд не примет сумму, указанную без доказательств.</a:t>
            </a:r>
          </a:p>
          <a:p>
            <a:pPr marL="0" lvl="0" indent="45021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"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33690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ED9C91C3-B811-40D1-A88C-62F56FCABF88}"/>
              </a:ext>
            </a:extLst>
          </p:cNvPr>
          <p:cNvSpPr/>
          <p:nvPr/>
        </p:nvSpPr>
        <p:spPr>
          <a:xfrm>
            <a:off x="0" y="321770"/>
            <a:ext cx="12192000" cy="83099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6" descr="https://t4.ftcdn.net/jpg/04/21/26/29/360_F_421262964_m0P9n7apyIGEqevH6gTSPNcaDZML5W4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8"/>
          <a:stretch/>
        </p:blipFill>
        <p:spPr bwMode="auto">
          <a:xfrm>
            <a:off x="0" y="0"/>
            <a:ext cx="12496799" cy="6990757"/>
          </a:xfrm>
          <a:prstGeom prst="rect">
            <a:avLst/>
          </a:prstGeom>
          <a:noFill/>
          <a:ln>
            <a:solidFill>
              <a:srgbClr val="1E212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429772" y="4610755"/>
            <a:ext cx="5599300" cy="1698171"/>
          </a:xfrm>
          <a:prstGeom prst="rect">
            <a:avLst/>
          </a:prstGeom>
          <a:solidFill>
            <a:srgbClr val="1F2126"/>
          </a:solidFill>
          <a:ln>
            <a:solidFill>
              <a:srgbClr val="1E2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421C7F-5C85-4F82-B855-1BD446D78CD7}"/>
              </a:ext>
            </a:extLst>
          </p:cNvPr>
          <p:cNvSpPr txBox="1"/>
          <p:nvPr/>
        </p:nvSpPr>
        <p:spPr>
          <a:xfrm>
            <a:off x="2286755" y="2551837"/>
            <a:ext cx="761849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 b="1" dirty="0">
                <a:latin typeface="Times New Roman"/>
                <a:ea typeface="Times New Roman"/>
                <a:cs typeface="Times New Roman"/>
                <a:sym typeface="Times New Roman"/>
              </a:rPr>
              <a:t>Маркетплейс</a:t>
            </a:r>
            <a:r>
              <a:rPr lang="ru" sz="2000" dirty="0">
                <a:latin typeface="Times New Roman"/>
                <a:ea typeface="Times New Roman"/>
                <a:cs typeface="Times New Roman"/>
                <a:sym typeface="Times New Roman"/>
              </a:rPr>
              <a:t> –</a:t>
            </a:r>
          </a:p>
          <a:p>
            <a:pPr algn="just">
              <a:buClr>
                <a:schemeClr val="dk1"/>
              </a:buClr>
              <a:buSzPts val="1100"/>
            </a:pP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это онлайн-платформа владельца агрегатора в сети Интернет, позволяющая потребителю одновременно ознакомиться с предложением продавца товаров заключить договор купли-продажи товара, заключить его, а также оплатить товар в наличной или безналичной форме. </a:t>
            </a:r>
            <a:endParaRPr lang="ru-RU" sz="20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116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ED9C91C3-B811-40D1-A88C-62F56FCABF88}"/>
              </a:ext>
            </a:extLst>
          </p:cNvPr>
          <p:cNvSpPr/>
          <p:nvPr/>
        </p:nvSpPr>
        <p:spPr>
          <a:xfrm>
            <a:off x="0" y="321770"/>
            <a:ext cx="12192000" cy="83099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F540F4-D8FD-4C9C-8A2B-477381A1BC3A}"/>
              </a:ext>
            </a:extLst>
          </p:cNvPr>
          <p:cNvSpPr txBox="1"/>
          <p:nvPr/>
        </p:nvSpPr>
        <p:spPr>
          <a:xfrm>
            <a:off x="-2552700" y="-91752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Начало бизнеса в России</a:t>
            </a:r>
          </a:p>
        </p:txBody>
      </p:sp>
      <p:pic>
        <p:nvPicPr>
          <p:cNvPr id="7" name="Picture 6" descr="https://t4.ftcdn.net/jpg/04/21/26/29/360_F_421262964_m0P9n7apyIGEqevH6gTSPNcaDZML5W4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8"/>
          <a:stretch/>
        </p:blipFill>
        <p:spPr bwMode="auto">
          <a:xfrm>
            <a:off x="0" y="0"/>
            <a:ext cx="12496799" cy="6990757"/>
          </a:xfrm>
          <a:prstGeom prst="rect">
            <a:avLst/>
          </a:prstGeom>
          <a:noFill/>
          <a:ln>
            <a:solidFill>
              <a:srgbClr val="1E212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429772" y="4610755"/>
            <a:ext cx="5599300" cy="1698171"/>
          </a:xfrm>
          <a:prstGeom prst="rect">
            <a:avLst/>
          </a:prstGeom>
          <a:solidFill>
            <a:srgbClr val="1F2126"/>
          </a:solidFill>
          <a:ln>
            <a:solidFill>
              <a:srgbClr val="1E2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421C7F-5C85-4F82-B855-1BD446D78CD7}"/>
              </a:ext>
            </a:extLst>
          </p:cNvPr>
          <p:cNvSpPr txBox="1"/>
          <p:nvPr/>
        </p:nvSpPr>
        <p:spPr>
          <a:xfrm>
            <a:off x="2514600" y="2160182"/>
            <a:ext cx="761849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b="1" dirty="0">
                <a:latin typeface="Times New Roman"/>
                <a:ea typeface="Times New Roman"/>
                <a:cs typeface="Times New Roman"/>
                <a:sym typeface="Times New Roman"/>
              </a:rPr>
              <a:t>Пример: Кейс с игрушкой</a:t>
            </a:r>
          </a:p>
          <a:p>
            <a:pPr marL="0" lvl="0" indent="45021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021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Правообладатель прав на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Ждуна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взыскал более двух миллионов рублей за нарушение авторских прав на произведение изобразительного искусства. Производитель игрушек в этом деле был привлечен только как третья сторона, ответчиком выступил именно маркетплейс.</a:t>
            </a:r>
          </a:p>
          <a:p>
            <a:pPr marL="0" lvl="0" indent="45021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b="1" dirty="0">
                <a:latin typeface="Times New Roman"/>
                <a:ea typeface="Times New Roman"/>
                <a:cs typeface="Times New Roman"/>
                <a:sym typeface="Times New Roman"/>
              </a:rPr>
              <a:t>Важно: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Суд первой инстанции может иск не удовлетворить, тогда можно подать апелляцию в вышестоящие инстанции, но дело будет рассматриваться в том виде и с теми доказательствами, которые были предоставлены в первом иске.</a:t>
            </a:r>
          </a:p>
          <a:p>
            <a:pPr marL="0" lvl="0" indent="45021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"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29038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ED9C91C3-B811-40D1-A88C-62F56FCABF88}"/>
              </a:ext>
            </a:extLst>
          </p:cNvPr>
          <p:cNvSpPr/>
          <p:nvPr/>
        </p:nvSpPr>
        <p:spPr>
          <a:xfrm>
            <a:off x="0" y="321770"/>
            <a:ext cx="12192000" cy="83099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F540F4-D8FD-4C9C-8A2B-477381A1BC3A}"/>
              </a:ext>
            </a:extLst>
          </p:cNvPr>
          <p:cNvSpPr txBox="1"/>
          <p:nvPr/>
        </p:nvSpPr>
        <p:spPr>
          <a:xfrm>
            <a:off x="-2552700" y="-91752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Начало бизнеса в России</a:t>
            </a:r>
          </a:p>
        </p:txBody>
      </p:sp>
      <p:pic>
        <p:nvPicPr>
          <p:cNvPr id="7" name="Picture 6" descr="https://t4.ftcdn.net/jpg/04/21/26/29/360_F_421262964_m0P9n7apyIGEqevH6gTSPNcaDZML5W4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8"/>
          <a:stretch/>
        </p:blipFill>
        <p:spPr bwMode="auto">
          <a:xfrm>
            <a:off x="0" y="0"/>
            <a:ext cx="12496799" cy="6990757"/>
          </a:xfrm>
          <a:prstGeom prst="rect">
            <a:avLst/>
          </a:prstGeom>
          <a:noFill/>
          <a:ln>
            <a:solidFill>
              <a:srgbClr val="1E212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429772" y="4610755"/>
            <a:ext cx="5599300" cy="1698171"/>
          </a:xfrm>
          <a:prstGeom prst="rect">
            <a:avLst/>
          </a:prstGeom>
          <a:solidFill>
            <a:srgbClr val="1F2126"/>
          </a:solidFill>
          <a:ln>
            <a:solidFill>
              <a:srgbClr val="1E2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421C7F-5C85-4F82-B855-1BD446D78CD7}"/>
              </a:ext>
            </a:extLst>
          </p:cNvPr>
          <p:cNvSpPr txBox="1"/>
          <p:nvPr/>
        </p:nvSpPr>
        <p:spPr>
          <a:xfrm>
            <a:off x="2749991" y="2247245"/>
            <a:ext cx="7618490" cy="2806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450215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ru" sz="1800" b="1" dirty="0">
                <a:latin typeface="Times New Roman"/>
                <a:ea typeface="Times New Roman"/>
                <a:cs typeface="Times New Roman"/>
                <a:sym typeface="Times New Roman"/>
              </a:rPr>
              <a:t>Что ожидать в суде</a:t>
            </a:r>
          </a:p>
          <a:p>
            <a:pPr marL="0" lvl="0" indent="450215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endParaRPr lang="ru" sz="18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0215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В подобных спорах нужно быть готовым к тому, что процесс не закончится быстро, в среднем разбирательства занимают 1,5-2 года. Кроме того, всегда есть вероятность, что потребуется не одно рассмотрение.</a:t>
            </a:r>
          </a:p>
          <a:p>
            <a:pPr marL="0" lvl="0" indent="450215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endParaRPr lang="ru-RU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0215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Подготовка к таким процессам требует тщательного сбора доказательств на каждом этапе, а после – компетентного представления в суде. Интеллектуальная практика одна из самых сложных отраслей права. Поэтому советуем не заниматься этими спорами самостоятельно, а обращаться за квалифицированной помощью.</a:t>
            </a:r>
          </a:p>
          <a:p>
            <a:pPr marL="0" lvl="0" indent="45021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"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03460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ED9C91C3-B811-40D1-A88C-62F56FCABF88}"/>
              </a:ext>
            </a:extLst>
          </p:cNvPr>
          <p:cNvSpPr/>
          <p:nvPr/>
        </p:nvSpPr>
        <p:spPr>
          <a:xfrm>
            <a:off x="0" y="321770"/>
            <a:ext cx="12192000" cy="83099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F540F4-D8FD-4C9C-8A2B-477381A1BC3A}"/>
              </a:ext>
            </a:extLst>
          </p:cNvPr>
          <p:cNvSpPr txBox="1"/>
          <p:nvPr/>
        </p:nvSpPr>
        <p:spPr>
          <a:xfrm>
            <a:off x="-2552700" y="-91752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Начало бизнеса в России</a:t>
            </a:r>
          </a:p>
        </p:txBody>
      </p:sp>
      <p:pic>
        <p:nvPicPr>
          <p:cNvPr id="7" name="Picture 6" descr="https://t4.ftcdn.net/jpg/04/21/26/29/360_F_421262964_m0P9n7apyIGEqevH6gTSPNcaDZML5W4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8"/>
          <a:stretch/>
        </p:blipFill>
        <p:spPr bwMode="auto">
          <a:xfrm>
            <a:off x="0" y="0"/>
            <a:ext cx="12496799" cy="6990757"/>
          </a:xfrm>
          <a:prstGeom prst="rect">
            <a:avLst/>
          </a:prstGeom>
          <a:noFill/>
          <a:ln>
            <a:solidFill>
              <a:srgbClr val="1E212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429772" y="4610755"/>
            <a:ext cx="5599300" cy="1698171"/>
          </a:xfrm>
          <a:prstGeom prst="rect">
            <a:avLst/>
          </a:prstGeom>
          <a:solidFill>
            <a:srgbClr val="1F2126"/>
          </a:solidFill>
          <a:ln>
            <a:solidFill>
              <a:srgbClr val="1E2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421C7F-5C85-4F82-B855-1BD446D78CD7}"/>
              </a:ext>
            </a:extLst>
          </p:cNvPr>
          <p:cNvSpPr txBox="1"/>
          <p:nvPr/>
        </p:nvSpPr>
        <p:spPr>
          <a:xfrm>
            <a:off x="3709658" y="2706148"/>
            <a:ext cx="76184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45021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200" dirty="0">
                <a:latin typeface="Times New Roman"/>
                <a:ea typeface="Times New Roman"/>
                <a:cs typeface="Times New Roman"/>
                <a:sym typeface="Times New Roman"/>
              </a:rPr>
              <a:t>Спасибо 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3876531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ED9C91C3-B811-40D1-A88C-62F56FCABF88}"/>
              </a:ext>
            </a:extLst>
          </p:cNvPr>
          <p:cNvSpPr/>
          <p:nvPr/>
        </p:nvSpPr>
        <p:spPr>
          <a:xfrm>
            <a:off x="0" y="321770"/>
            <a:ext cx="12192000" cy="83099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F540F4-D8FD-4C9C-8A2B-477381A1BC3A}"/>
              </a:ext>
            </a:extLst>
          </p:cNvPr>
          <p:cNvSpPr txBox="1"/>
          <p:nvPr/>
        </p:nvSpPr>
        <p:spPr>
          <a:xfrm>
            <a:off x="-2552700" y="-91752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Начало бизнеса в России</a:t>
            </a:r>
          </a:p>
        </p:txBody>
      </p:sp>
      <p:pic>
        <p:nvPicPr>
          <p:cNvPr id="7" name="Picture 6" descr="https://t4.ftcdn.net/jpg/04/21/26/29/360_F_421262964_m0P9n7apyIGEqevH6gTSPNcaDZML5W4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8"/>
          <a:stretch/>
        </p:blipFill>
        <p:spPr bwMode="auto">
          <a:xfrm>
            <a:off x="0" y="0"/>
            <a:ext cx="12496799" cy="6990757"/>
          </a:xfrm>
          <a:prstGeom prst="rect">
            <a:avLst/>
          </a:prstGeom>
          <a:noFill/>
          <a:ln>
            <a:solidFill>
              <a:srgbClr val="1E212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429772" y="4610755"/>
            <a:ext cx="5599300" cy="1698171"/>
          </a:xfrm>
          <a:prstGeom prst="rect">
            <a:avLst/>
          </a:prstGeom>
          <a:solidFill>
            <a:srgbClr val="1F2126"/>
          </a:solidFill>
          <a:ln>
            <a:solidFill>
              <a:srgbClr val="1E2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920737" y="611611"/>
            <a:ext cx="30180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A572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4030" b="-4030"/>
          <a:stretch/>
        </p:blipFill>
        <p:spPr>
          <a:xfrm>
            <a:off x="2438399" y="1918398"/>
            <a:ext cx="762000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364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ED9C91C3-B811-40D1-A88C-62F56FCABF88}"/>
              </a:ext>
            </a:extLst>
          </p:cNvPr>
          <p:cNvSpPr/>
          <p:nvPr/>
        </p:nvSpPr>
        <p:spPr>
          <a:xfrm>
            <a:off x="0" y="321770"/>
            <a:ext cx="12192000" cy="83099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F540F4-D8FD-4C9C-8A2B-477381A1BC3A}"/>
              </a:ext>
            </a:extLst>
          </p:cNvPr>
          <p:cNvSpPr txBox="1"/>
          <p:nvPr/>
        </p:nvSpPr>
        <p:spPr>
          <a:xfrm>
            <a:off x="-2552700" y="-91752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Начало бизнеса в России</a:t>
            </a:r>
          </a:p>
        </p:txBody>
      </p:sp>
      <p:pic>
        <p:nvPicPr>
          <p:cNvPr id="7" name="Picture 6" descr="https://t4.ftcdn.net/jpg/04/21/26/29/360_F_421262964_m0P9n7apyIGEqevH6gTSPNcaDZML5W4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8"/>
          <a:stretch/>
        </p:blipFill>
        <p:spPr bwMode="auto">
          <a:xfrm>
            <a:off x="0" y="0"/>
            <a:ext cx="12496799" cy="6990757"/>
          </a:xfrm>
          <a:prstGeom prst="rect">
            <a:avLst/>
          </a:prstGeom>
          <a:noFill/>
          <a:ln>
            <a:solidFill>
              <a:srgbClr val="1E212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429772" y="4610755"/>
            <a:ext cx="5599300" cy="1698171"/>
          </a:xfrm>
          <a:prstGeom prst="rect">
            <a:avLst/>
          </a:prstGeom>
          <a:solidFill>
            <a:srgbClr val="1F2126"/>
          </a:solidFill>
          <a:ln>
            <a:solidFill>
              <a:srgbClr val="1E2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421C7F-5C85-4F82-B855-1BD446D78CD7}"/>
              </a:ext>
            </a:extLst>
          </p:cNvPr>
          <p:cNvSpPr txBox="1"/>
          <p:nvPr/>
        </p:nvSpPr>
        <p:spPr>
          <a:xfrm>
            <a:off x="2286755" y="2585695"/>
            <a:ext cx="761849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b="1" dirty="0">
                <a:latin typeface="Times New Roman"/>
                <a:ea typeface="Times New Roman"/>
                <a:cs typeface="Times New Roman"/>
                <a:sym typeface="Times New Roman"/>
              </a:rPr>
              <a:t>Маркетплейсы сегодня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–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одна из наиболее востребованных форм организации коммерческой деятельности. Они представляют платформы электронной коммерции,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мультибрендовые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виртуальные торговые центры. На одной площадке могут быть представлены продукты тысяч предпринимателей от предметов одежды до продуктов питания. 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7534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ED9C91C3-B811-40D1-A88C-62F56FCABF88}"/>
              </a:ext>
            </a:extLst>
          </p:cNvPr>
          <p:cNvSpPr/>
          <p:nvPr/>
        </p:nvSpPr>
        <p:spPr>
          <a:xfrm>
            <a:off x="0" y="321770"/>
            <a:ext cx="12192000" cy="83099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F540F4-D8FD-4C9C-8A2B-477381A1BC3A}"/>
              </a:ext>
            </a:extLst>
          </p:cNvPr>
          <p:cNvSpPr txBox="1"/>
          <p:nvPr/>
        </p:nvSpPr>
        <p:spPr>
          <a:xfrm>
            <a:off x="-2552700" y="-91752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Начало бизнеса в России</a:t>
            </a:r>
          </a:p>
        </p:txBody>
      </p:sp>
      <p:pic>
        <p:nvPicPr>
          <p:cNvPr id="7" name="Picture 6" descr="https://t4.ftcdn.net/jpg/04/21/26/29/360_F_421262964_m0P9n7apyIGEqevH6gTSPNcaDZML5W4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8"/>
          <a:stretch/>
        </p:blipFill>
        <p:spPr bwMode="auto">
          <a:xfrm>
            <a:off x="0" y="0"/>
            <a:ext cx="12496799" cy="6990757"/>
          </a:xfrm>
          <a:prstGeom prst="rect">
            <a:avLst/>
          </a:prstGeom>
          <a:noFill/>
          <a:ln>
            <a:solidFill>
              <a:srgbClr val="1E212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429772" y="4610755"/>
            <a:ext cx="5599300" cy="1698171"/>
          </a:xfrm>
          <a:prstGeom prst="rect">
            <a:avLst/>
          </a:prstGeom>
          <a:solidFill>
            <a:srgbClr val="1F2126"/>
          </a:solidFill>
          <a:ln>
            <a:solidFill>
              <a:srgbClr val="1E2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421C7F-5C85-4F82-B855-1BD446D78CD7}"/>
              </a:ext>
            </a:extLst>
          </p:cNvPr>
          <p:cNvSpPr txBox="1"/>
          <p:nvPr/>
        </p:nvSpPr>
        <p:spPr>
          <a:xfrm>
            <a:off x="2439154" y="2685282"/>
            <a:ext cx="761849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b="1" dirty="0">
                <a:latin typeface="Times New Roman"/>
                <a:ea typeface="Times New Roman"/>
                <a:cs typeface="Times New Roman"/>
                <a:sym typeface="Times New Roman"/>
              </a:rPr>
              <a:t>Удобство</a:t>
            </a:r>
            <a:r>
              <a:rPr lang="ru" sz="1800" dirty="0">
                <a:latin typeface="Times New Roman"/>
                <a:ea typeface="Times New Roman"/>
                <a:cs typeface="Times New Roman"/>
                <a:sym typeface="Times New Roman"/>
              </a:rPr>
              <a:t> маркетплейсов привлекает все больше покупателей и продавцов.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Растет ассортимент товаров и конкуренция, но вместе с этим учащаются случаи несоблюдения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селлерами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закона об интеллектуальной собственности. Для того чтобы не нарушать чужие права и не стать жертвой противоправных действий других продавцов, необходимо понимать, как работает эта область законодательства на маркетплейсах.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6606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ED9C91C3-B811-40D1-A88C-62F56FCABF88}"/>
              </a:ext>
            </a:extLst>
          </p:cNvPr>
          <p:cNvSpPr/>
          <p:nvPr/>
        </p:nvSpPr>
        <p:spPr>
          <a:xfrm>
            <a:off x="0" y="321770"/>
            <a:ext cx="12192000" cy="83099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F540F4-D8FD-4C9C-8A2B-477381A1BC3A}"/>
              </a:ext>
            </a:extLst>
          </p:cNvPr>
          <p:cNvSpPr txBox="1"/>
          <p:nvPr/>
        </p:nvSpPr>
        <p:spPr>
          <a:xfrm>
            <a:off x="-2552700" y="-91752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Начало бизнеса в России</a:t>
            </a:r>
          </a:p>
        </p:txBody>
      </p:sp>
      <p:pic>
        <p:nvPicPr>
          <p:cNvPr id="7" name="Picture 6" descr="https://t4.ftcdn.net/jpg/04/21/26/29/360_F_421262964_m0P9n7apyIGEqevH6gTSPNcaDZML5W4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8"/>
          <a:stretch/>
        </p:blipFill>
        <p:spPr bwMode="auto">
          <a:xfrm>
            <a:off x="0" y="0"/>
            <a:ext cx="12496799" cy="6990757"/>
          </a:xfrm>
          <a:prstGeom prst="rect">
            <a:avLst/>
          </a:prstGeom>
          <a:noFill/>
          <a:ln>
            <a:solidFill>
              <a:srgbClr val="1E212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429772" y="4610755"/>
            <a:ext cx="5599300" cy="1698171"/>
          </a:xfrm>
          <a:prstGeom prst="rect">
            <a:avLst/>
          </a:prstGeom>
          <a:solidFill>
            <a:srgbClr val="1F2126"/>
          </a:solidFill>
          <a:ln>
            <a:solidFill>
              <a:srgbClr val="1E2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421C7F-5C85-4F82-B855-1BD446D78CD7}"/>
              </a:ext>
            </a:extLst>
          </p:cNvPr>
          <p:cNvSpPr txBox="1"/>
          <p:nvPr/>
        </p:nvSpPr>
        <p:spPr>
          <a:xfrm>
            <a:off x="2550814" y="2320519"/>
            <a:ext cx="761849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b="1" dirty="0">
                <a:latin typeface="Times New Roman"/>
                <a:ea typeface="Times New Roman"/>
                <a:cs typeface="Times New Roman"/>
                <a:sym typeface="Times New Roman"/>
              </a:rPr>
              <a:t>Одна из особенностей маркетплейсов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– это отсутствие своих собственных товаров. Маркетплейс, по сути предоставляет площадку и свои ресурсы для других продавцов – иначе говоря, оказывает услуги по публикации информации о товарах продавца, условиях их реализации, часто выступает своего рода «информационным посредником». 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Поэтому почти все товары на маркетплейсах продаются и реализуются не связанными с самой торговой площадкой юридическими лицами и индивидуальными предпринимателями. Они же отвечают за информацию о товарах и их продвижение.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8405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ED9C91C3-B811-40D1-A88C-62F56FCABF88}"/>
              </a:ext>
            </a:extLst>
          </p:cNvPr>
          <p:cNvSpPr/>
          <p:nvPr/>
        </p:nvSpPr>
        <p:spPr>
          <a:xfrm>
            <a:off x="0" y="321770"/>
            <a:ext cx="12192000" cy="83099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F540F4-D8FD-4C9C-8A2B-477381A1BC3A}"/>
              </a:ext>
            </a:extLst>
          </p:cNvPr>
          <p:cNvSpPr txBox="1"/>
          <p:nvPr/>
        </p:nvSpPr>
        <p:spPr>
          <a:xfrm>
            <a:off x="-2552700" y="-91752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Начало бизнеса в России</a:t>
            </a:r>
          </a:p>
        </p:txBody>
      </p:sp>
      <p:pic>
        <p:nvPicPr>
          <p:cNvPr id="7" name="Picture 6" descr="https://t4.ftcdn.net/jpg/04/21/26/29/360_F_421262964_m0P9n7apyIGEqevH6gTSPNcaDZML5W4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8"/>
          <a:stretch/>
        </p:blipFill>
        <p:spPr bwMode="auto">
          <a:xfrm>
            <a:off x="0" y="0"/>
            <a:ext cx="12496799" cy="6990757"/>
          </a:xfrm>
          <a:prstGeom prst="rect">
            <a:avLst/>
          </a:prstGeom>
          <a:noFill/>
          <a:ln>
            <a:solidFill>
              <a:srgbClr val="1E212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429772" y="4610755"/>
            <a:ext cx="5599300" cy="1698171"/>
          </a:xfrm>
          <a:prstGeom prst="rect">
            <a:avLst/>
          </a:prstGeom>
          <a:solidFill>
            <a:srgbClr val="1F2126"/>
          </a:solidFill>
          <a:ln>
            <a:solidFill>
              <a:srgbClr val="1E2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421C7F-5C85-4F82-B855-1BD446D78CD7}"/>
              </a:ext>
            </a:extLst>
          </p:cNvPr>
          <p:cNvSpPr txBox="1"/>
          <p:nvPr/>
        </p:nvSpPr>
        <p:spPr>
          <a:xfrm>
            <a:off x="2822418" y="2082264"/>
            <a:ext cx="761849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b="1" dirty="0">
                <a:latin typeface="Times New Roman"/>
                <a:ea typeface="Times New Roman"/>
                <a:cs typeface="Times New Roman"/>
                <a:sym typeface="Times New Roman"/>
              </a:rPr>
              <a:t>Актуальный вопрос</a:t>
            </a:r>
            <a:r>
              <a:rPr lang="ru" sz="1800" dirty="0">
                <a:latin typeface="Times New Roman"/>
                <a:ea typeface="Times New Roman"/>
                <a:cs typeface="Times New Roman"/>
                <a:sym typeface="Times New Roman"/>
              </a:rPr>
              <a:t>, который возникает в связи с деятельностью маркетплейсов, – </a:t>
            </a:r>
            <a:r>
              <a:rPr lang="ru" sz="1800" b="1" dirty="0">
                <a:latin typeface="Times New Roman"/>
                <a:ea typeface="Times New Roman"/>
                <a:cs typeface="Times New Roman"/>
                <a:sym typeface="Times New Roman"/>
              </a:rPr>
              <a:t>несут ли маркетплейсы ответственность за нарушение исключительных прав</a:t>
            </a:r>
            <a:r>
              <a:rPr lang="ru" sz="1800" dirty="0">
                <a:latin typeface="Times New Roman"/>
                <a:ea typeface="Times New Roman"/>
                <a:cs typeface="Times New Roman"/>
                <a:sym typeface="Times New Roman"/>
              </a:rPr>
              <a:t> в ситуации, когда через них реализуются контрафактные товары?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" sz="1800" dirty="0">
              <a:latin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dirty="0">
                <a:latin typeface="Times New Roman"/>
                <a:cs typeface="Times New Roman"/>
                <a:sym typeface="Times New Roman"/>
              </a:rPr>
              <a:t>Да, </a:t>
            </a:r>
            <a:r>
              <a:rPr lang="ru-RU" sz="1800" dirty="0">
                <a:latin typeface="Times New Roman"/>
                <a:cs typeface="Times New Roman"/>
                <a:sym typeface="Times New Roman"/>
              </a:rPr>
              <a:t>случае если маркетплейс реализует собственные товары, то он и будет отвечать перед правообладателями за нарушения исключительных прав.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sz="1800" dirty="0">
              <a:latin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Сложнее ситуация, когда через маркетплейсы проходят товары иных продавцов. Именно последние инициировали введение в оборот контрафактного товара, на котором нанесен чужой товарный знак или воплощен чужой объект авторских прав.</a:t>
            </a:r>
            <a:endParaRPr lang="ru-RU" sz="1800" dirty="0">
              <a:latin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"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03722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ED9C91C3-B811-40D1-A88C-62F56FCABF88}"/>
              </a:ext>
            </a:extLst>
          </p:cNvPr>
          <p:cNvSpPr/>
          <p:nvPr/>
        </p:nvSpPr>
        <p:spPr>
          <a:xfrm>
            <a:off x="0" y="321770"/>
            <a:ext cx="12192000" cy="83099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F540F4-D8FD-4C9C-8A2B-477381A1BC3A}"/>
              </a:ext>
            </a:extLst>
          </p:cNvPr>
          <p:cNvSpPr txBox="1"/>
          <p:nvPr/>
        </p:nvSpPr>
        <p:spPr>
          <a:xfrm>
            <a:off x="-2552700" y="-91752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Начало бизнеса в России</a:t>
            </a:r>
          </a:p>
        </p:txBody>
      </p:sp>
      <p:pic>
        <p:nvPicPr>
          <p:cNvPr id="7" name="Picture 6" descr="https://t4.ftcdn.net/jpg/04/21/26/29/360_F_421262964_m0P9n7apyIGEqevH6gTSPNcaDZML5W4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8"/>
          <a:stretch/>
        </p:blipFill>
        <p:spPr bwMode="auto">
          <a:xfrm>
            <a:off x="0" y="0"/>
            <a:ext cx="12496799" cy="6990757"/>
          </a:xfrm>
          <a:prstGeom prst="rect">
            <a:avLst/>
          </a:prstGeom>
          <a:noFill/>
          <a:ln>
            <a:solidFill>
              <a:srgbClr val="1E212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429772" y="4610755"/>
            <a:ext cx="5599300" cy="1698171"/>
          </a:xfrm>
          <a:prstGeom prst="rect">
            <a:avLst/>
          </a:prstGeom>
          <a:solidFill>
            <a:srgbClr val="1F2126"/>
          </a:solidFill>
          <a:ln>
            <a:solidFill>
              <a:srgbClr val="1E2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421C7F-5C85-4F82-B855-1BD446D78CD7}"/>
              </a:ext>
            </a:extLst>
          </p:cNvPr>
          <p:cNvSpPr txBox="1"/>
          <p:nvPr/>
        </p:nvSpPr>
        <p:spPr>
          <a:xfrm>
            <a:off x="2550815" y="2579430"/>
            <a:ext cx="761849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b="1" dirty="0">
                <a:latin typeface="Times New Roman"/>
                <a:ea typeface="Times New Roman"/>
                <a:cs typeface="Times New Roman"/>
                <a:sym typeface="Times New Roman"/>
              </a:rPr>
              <a:t>Объекты авторского права используемые на маркетплейсах: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" sz="18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latin typeface="Times New Roman"/>
                <a:ea typeface="Times New Roman"/>
                <a:cs typeface="Times New Roman"/>
                <a:sym typeface="Times New Roman"/>
              </a:rPr>
              <a:t>1. Товарный знак (бренд)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latin typeface="Times New Roman"/>
                <a:ea typeface="Times New Roman"/>
                <a:cs typeface="Times New Roman"/>
                <a:sym typeface="Times New Roman"/>
              </a:rPr>
              <a:t>2. Чужой текст в карточках товаров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latin typeface="Times New Roman"/>
                <a:ea typeface="Times New Roman"/>
                <a:cs typeface="Times New Roman"/>
                <a:sym typeface="Times New Roman"/>
              </a:rPr>
              <a:t>3. Фотографии, снимки, изображения</a:t>
            </a:r>
            <a:endParaRPr lang="ru-RU" sz="11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2788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ED9C91C3-B811-40D1-A88C-62F56FCABF88}"/>
              </a:ext>
            </a:extLst>
          </p:cNvPr>
          <p:cNvSpPr/>
          <p:nvPr/>
        </p:nvSpPr>
        <p:spPr>
          <a:xfrm>
            <a:off x="0" y="321770"/>
            <a:ext cx="12192000" cy="83099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F540F4-D8FD-4C9C-8A2B-477381A1BC3A}"/>
              </a:ext>
            </a:extLst>
          </p:cNvPr>
          <p:cNvSpPr txBox="1"/>
          <p:nvPr/>
        </p:nvSpPr>
        <p:spPr>
          <a:xfrm>
            <a:off x="-2552700" y="-91752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Начало бизнеса в России</a:t>
            </a:r>
          </a:p>
        </p:txBody>
      </p:sp>
      <p:pic>
        <p:nvPicPr>
          <p:cNvPr id="7" name="Picture 6" descr="https://t4.ftcdn.net/jpg/04/21/26/29/360_F_421262964_m0P9n7apyIGEqevH6gTSPNcaDZML5W4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8"/>
          <a:stretch/>
        </p:blipFill>
        <p:spPr bwMode="auto">
          <a:xfrm>
            <a:off x="0" y="0"/>
            <a:ext cx="12496799" cy="6990757"/>
          </a:xfrm>
          <a:prstGeom prst="rect">
            <a:avLst/>
          </a:prstGeom>
          <a:noFill/>
          <a:ln>
            <a:solidFill>
              <a:srgbClr val="1E212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429772" y="4610755"/>
            <a:ext cx="5599300" cy="1698171"/>
          </a:xfrm>
          <a:prstGeom prst="rect">
            <a:avLst/>
          </a:prstGeom>
          <a:solidFill>
            <a:srgbClr val="1F2126"/>
          </a:solidFill>
          <a:ln>
            <a:solidFill>
              <a:srgbClr val="1E2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421C7F-5C85-4F82-B855-1BD446D78CD7}"/>
              </a:ext>
            </a:extLst>
          </p:cNvPr>
          <p:cNvSpPr txBox="1"/>
          <p:nvPr/>
        </p:nvSpPr>
        <p:spPr>
          <a:xfrm>
            <a:off x="2439154" y="2486107"/>
            <a:ext cx="7618490" cy="275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" b="1" dirty="0">
                <a:latin typeface="Times New Roman"/>
                <a:ea typeface="Times New Roman"/>
                <a:cs typeface="Times New Roman"/>
                <a:sym typeface="Times New Roman"/>
              </a:rPr>
              <a:t>Ответственность маркетплейса </a:t>
            </a:r>
          </a:p>
          <a:p>
            <a:pPr algn="ctr"/>
            <a:endParaRPr lang="ru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/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В соответствии со ст. 1252 ГК РФ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меры ответственности за нарушение интеллектуальных прав, допущенное нарушителем при осуществлении им предпринимательской деятельности, подлежат применению независимо от вины нарушителя. Из данного правила ГК РФ предусмотрено лишь одно исключение – 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информационные посредники несут ответственность на началах вины. </a:t>
            </a:r>
            <a:endParaRPr lang="ru-RU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1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5056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ED9C91C3-B811-40D1-A88C-62F56FCABF88}"/>
              </a:ext>
            </a:extLst>
          </p:cNvPr>
          <p:cNvSpPr/>
          <p:nvPr/>
        </p:nvSpPr>
        <p:spPr>
          <a:xfrm>
            <a:off x="0" y="321770"/>
            <a:ext cx="12192000" cy="83099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F540F4-D8FD-4C9C-8A2B-477381A1BC3A}"/>
              </a:ext>
            </a:extLst>
          </p:cNvPr>
          <p:cNvSpPr txBox="1"/>
          <p:nvPr/>
        </p:nvSpPr>
        <p:spPr>
          <a:xfrm>
            <a:off x="-2552700" y="-91752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Начало бизнеса в России</a:t>
            </a:r>
          </a:p>
        </p:txBody>
      </p:sp>
      <p:pic>
        <p:nvPicPr>
          <p:cNvPr id="7" name="Picture 6" descr="https://t4.ftcdn.net/jpg/04/21/26/29/360_F_421262964_m0P9n7apyIGEqevH6gTSPNcaDZML5W4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8"/>
          <a:stretch/>
        </p:blipFill>
        <p:spPr bwMode="auto">
          <a:xfrm>
            <a:off x="0" y="0"/>
            <a:ext cx="12496799" cy="6990757"/>
          </a:xfrm>
          <a:prstGeom prst="rect">
            <a:avLst/>
          </a:prstGeom>
          <a:noFill/>
          <a:ln>
            <a:solidFill>
              <a:srgbClr val="1E212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429772" y="4610755"/>
            <a:ext cx="5599300" cy="1698171"/>
          </a:xfrm>
          <a:prstGeom prst="rect">
            <a:avLst/>
          </a:prstGeom>
          <a:solidFill>
            <a:srgbClr val="1F2126"/>
          </a:solidFill>
          <a:ln>
            <a:solidFill>
              <a:srgbClr val="1E2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421C7F-5C85-4F82-B855-1BD446D78CD7}"/>
              </a:ext>
            </a:extLst>
          </p:cNvPr>
          <p:cNvSpPr txBox="1"/>
          <p:nvPr/>
        </p:nvSpPr>
        <p:spPr>
          <a:xfrm>
            <a:off x="2620527" y="1933845"/>
            <a:ext cx="761849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latin typeface="Times New Roman"/>
                <a:ea typeface="Times New Roman"/>
                <a:cs typeface="Times New Roman"/>
                <a:sym typeface="Times New Roman"/>
              </a:rPr>
              <a:t>Виды нарушений</a:t>
            </a:r>
            <a:endParaRPr lang="ru-RU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1. Нарушения прав на товарные знаки: название товара/продавца нарушает права владельца другого товарного знака. 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2. Нарушения авторских прав: использование текста в карточке товара, изображений без разрешения. 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Маркетплейсы определяются Законом о защите прав потребителей как </a:t>
            </a:r>
            <a:r>
              <a:rPr lang="ru-RU" b="1" dirty="0">
                <a:latin typeface="Times New Roman"/>
                <a:ea typeface="Times New Roman"/>
                <a:cs typeface="Times New Roman"/>
                <a:sym typeface="Times New Roman"/>
              </a:rPr>
              <a:t>владельцы агрегатора информации о товарах или услугах, которые обладают соответствующим ресурсом – программой или сайтом, с помощью которых потребители могут узнать о товарах или услугах и их приобрести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. Соответственно, их можно отнести ко второму типу посредников</a:t>
            </a:r>
            <a:endParaRPr lang="ru-RU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37153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Сланец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Сланец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TM04033929[[fn=Сланец]]</Template>
  <TotalTime>1486</TotalTime>
  <Words>1513</Words>
  <Application>Microsoft Office PowerPoint</Application>
  <PresentationFormat>Широкоэкранный</PresentationFormat>
  <Paragraphs>135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Calisto MT</vt:lpstr>
      <vt:lpstr>Times New Roman</vt:lpstr>
      <vt:lpstr>Wingdings</vt:lpstr>
      <vt:lpstr>Wingdings 2</vt:lpstr>
      <vt:lpstr>Сланец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начать бизнес Первые юридические шаги</dc:title>
  <dc:creator>a.vladimirova</dc:creator>
  <cp:lastModifiedBy>LPL</cp:lastModifiedBy>
  <cp:revision>71</cp:revision>
  <dcterms:created xsi:type="dcterms:W3CDTF">2024-04-10T17:20:59Z</dcterms:created>
  <dcterms:modified xsi:type="dcterms:W3CDTF">2024-05-20T07:51:49Z</dcterms:modified>
</cp:coreProperties>
</file>